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38200"/>
            <a:ext cx="9144000" cy="6019800"/>
          </a:xfrm>
          <a:prstGeom prst="rect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pic>
      <p:sp>
        <p:nvSpPr>
          <p:cNvPr id="89" name="Google Shape;89;p13"/>
          <p:cNvSpPr txBox="1"/>
          <p:nvPr/>
        </p:nvSpPr>
        <p:spPr>
          <a:xfrm>
            <a:off x="0" y="7203"/>
            <a:ext cx="9144000" cy="830997"/>
          </a:xfrm>
          <a:prstGeom prst="rect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800" u="none" cap="none" strike="noStrike">
                <a:solidFill>
                  <a:srgbClr val="EAF1DD"/>
                </a:solidFill>
                <a:latin typeface="Calibri"/>
                <a:ea typeface="Calibri"/>
                <a:cs typeface="Calibri"/>
                <a:sym typeface="Calibri"/>
              </a:rPr>
              <a:t>Welcome</a:t>
            </a:r>
            <a:endParaRPr b="1" i="1" sz="4800" u="none" cap="none" strike="noStrike">
              <a:solidFill>
                <a:srgbClr val="EAF1D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/>
        </p:nvSpPr>
        <p:spPr>
          <a:xfrm>
            <a:off x="533400" y="533400"/>
            <a:ext cx="7924800" cy="11430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Calibri"/>
              <a:buNone/>
            </a:pPr>
            <a:r>
              <a:rPr b="1" i="0" lang="en-US" sz="6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  <a:endParaRPr b="1" i="0" sz="6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533400" y="2438400"/>
            <a:ext cx="3733800" cy="1631216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C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Mohammad Shekh Sadi</a:t>
            </a:r>
            <a:endParaRPr b="0" i="0" sz="2800" u="none" cap="none" strike="noStrik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Assistant Teacher English,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Adamjee Cantonment Public School, Dhaka – 1206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4876801" y="2457748"/>
            <a:ext cx="3581400" cy="1631216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C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 2nd Paper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Class: Eight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Unit: 01   Lesson: 01</a:t>
            </a:r>
            <a:endParaRPr b="0" i="0" sz="2400" u="none" cap="none" strike="noStrike">
              <a:solidFill>
                <a:srgbClr val="0F243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Time: 40 Minutes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/>
          <p:cNvPicPr preferRelativeResize="0"/>
          <p:nvPr/>
        </p:nvPicPr>
        <p:blipFill rotWithShape="1">
          <a:blip r:embed="rId3">
            <a:alphaModFix/>
          </a:blip>
          <a:srcRect b="8856" l="0" r="0" t="0"/>
          <a:stretch/>
        </p:blipFill>
        <p:spPr>
          <a:xfrm>
            <a:off x="304800" y="171450"/>
            <a:ext cx="8458200" cy="607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/>
          <p:nvPr/>
        </p:nvSpPr>
        <p:spPr>
          <a:xfrm>
            <a:off x="3352800" y="2667000"/>
            <a:ext cx="2286000" cy="4572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5"/>
          <p:cNvSpPr/>
          <p:nvPr/>
        </p:nvSpPr>
        <p:spPr>
          <a:xfrm rot="2547517">
            <a:off x="4831462" y="1071776"/>
            <a:ext cx="381000" cy="1524000"/>
          </a:xfrm>
          <a:prstGeom prst="flowChartDecision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5"/>
          <p:cNvSpPr/>
          <p:nvPr/>
        </p:nvSpPr>
        <p:spPr>
          <a:xfrm rot="4314583">
            <a:off x="2908824" y="2711095"/>
            <a:ext cx="625396" cy="1524000"/>
          </a:xfrm>
          <a:prstGeom prst="flowChartDecision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/>
          <p:nvPr/>
        </p:nvSpPr>
        <p:spPr>
          <a:xfrm rot="5400000">
            <a:off x="2369438" y="1973477"/>
            <a:ext cx="381000" cy="1524000"/>
          </a:xfrm>
          <a:prstGeom prst="flowChartDecision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cap="flat" cmpd="sng" w="9525">
            <a:solidFill>
              <a:srgbClr val="7C5F9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5"/>
          <p:cNvSpPr/>
          <p:nvPr/>
        </p:nvSpPr>
        <p:spPr>
          <a:xfrm rot="6115283">
            <a:off x="2800531" y="1345952"/>
            <a:ext cx="578674" cy="1524000"/>
          </a:xfrm>
          <a:prstGeom prst="flowChartDecision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cap="flat" cmpd="sng" w="9525">
            <a:solidFill>
              <a:srgbClr val="F5913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5"/>
          <p:cNvSpPr/>
          <p:nvPr/>
        </p:nvSpPr>
        <p:spPr>
          <a:xfrm rot="8578499">
            <a:off x="3847665" y="675852"/>
            <a:ext cx="381000" cy="1524000"/>
          </a:xfrm>
          <a:prstGeom prst="flowChartDecision">
            <a:avLst/>
          </a:prstGeom>
          <a:solidFill>
            <a:schemeClr val="accen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/>
          <p:nvPr/>
        </p:nvSpPr>
        <p:spPr>
          <a:xfrm rot="6140566">
            <a:off x="6233409" y="2253981"/>
            <a:ext cx="381000" cy="1524000"/>
          </a:xfrm>
          <a:prstGeom prst="flowChartDecision">
            <a:avLst/>
          </a:prstGeom>
          <a:solidFill>
            <a:schemeClr val="accent3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/>
          <p:nvPr/>
        </p:nvSpPr>
        <p:spPr>
          <a:xfrm rot="7192616">
            <a:off x="5798001" y="2798745"/>
            <a:ext cx="381000" cy="1524000"/>
          </a:xfrm>
          <a:prstGeom prst="flowChartDecision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5"/>
          <p:cNvSpPr/>
          <p:nvPr/>
        </p:nvSpPr>
        <p:spPr>
          <a:xfrm rot="8481990">
            <a:off x="4973416" y="3162102"/>
            <a:ext cx="381000" cy="1524000"/>
          </a:xfrm>
          <a:prstGeom prst="flowChartDecision">
            <a:avLst/>
          </a:prstGeom>
          <a:solidFill>
            <a:schemeClr val="accent6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/>
          <p:nvPr/>
        </p:nvSpPr>
        <p:spPr>
          <a:xfrm>
            <a:off x="990600" y="1757515"/>
            <a:ext cx="7162800" cy="2438400"/>
          </a:xfrm>
          <a:prstGeom prst="cube">
            <a:avLst>
              <a:gd fmla="val 25000" name="adj"/>
            </a:avLst>
          </a:prstGeom>
          <a:solidFill>
            <a:schemeClr val="lt1"/>
          </a:solidFill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1295400" y="2590800"/>
            <a:ext cx="60960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PARTS OF SPEECH</a:t>
            </a:r>
            <a:endParaRPr b="1" i="0" sz="8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>
            <a:off x="533400" y="1797546"/>
            <a:ext cx="8077200" cy="2677656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By the end of the lessons the students will have  able to …</a:t>
            </a:r>
            <a:endParaRPr b="0" i="0" sz="2800" u="none" cap="none" strike="noStrike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what is parts of speech will say.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b. how many kinds of parts of speech will say.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mention the difference kinds of parts of speech 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example the difference  parts of speech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533400" y="381000"/>
            <a:ext cx="8077200" cy="707886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Learning outcome</a:t>
            </a:r>
            <a:endParaRPr b="1" i="1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609600" y="457200"/>
            <a:ext cx="8077200" cy="685800"/>
          </a:xfrm>
          <a:prstGeom prst="wedgeRectCallout">
            <a:avLst>
              <a:gd fmla="val -40737" name="adj1"/>
              <a:gd fmla="val 197349" name="adj2"/>
            </a:avLst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Parts of speech ?</a:t>
            </a:r>
            <a:endParaRPr b="0" i="1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609599" y="2438400"/>
            <a:ext cx="8077201" cy="1846659"/>
          </a:xfrm>
          <a:prstGeom prst="rect">
            <a:avLst/>
          </a:prstGeom>
          <a:noFill/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different kinds of words which are      divided according to their functions in a            sentence is called parts of speech  .</a:t>
            </a:r>
            <a:endParaRPr b="0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3200400" y="5943600"/>
            <a:ext cx="13335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 txBox="1"/>
          <p:nvPr/>
        </p:nvSpPr>
        <p:spPr>
          <a:xfrm>
            <a:off x="3238500" y="5323318"/>
            <a:ext cx="5448300" cy="646331"/>
          </a:xfrm>
          <a:prstGeom prst="rect">
            <a:avLst/>
          </a:prstGeom>
          <a:noFill/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Noto Sans Symbols"/>
              <a:buChar char="➢"/>
            </a:pPr>
            <a:r>
              <a:rPr i="1"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Sadi </a:t>
            </a:r>
            <a:r>
              <a:rPr i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 brilliant student.</a:t>
            </a:r>
            <a:endParaRPr i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/>
          <p:nvPr/>
        </p:nvSpPr>
        <p:spPr>
          <a:xfrm rot="1461058">
            <a:off x="1548724" y="4748061"/>
            <a:ext cx="1603005" cy="58194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 b="1"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/>
          <p:nvPr/>
        </p:nvSpPr>
        <p:spPr>
          <a:xfrm>
            <a:off x="2924728" y="2310247"/>
            <a:ext cx="3156758" cy="3156758"/>
          </a:xfrm>
          <a:prstGeom prst="sun">
            <a:avLst>
              <a:gd fmla="val 25000" name="adj"/>
            </a:avLst>
          </a:prstGeom>
          <a:solidFill>
            <a:srgbClr val="FFFF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3839028" y="3408722"/>
            <a:ext cx="144780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Parts of speech</a:t>
            </a:r>
            <a:endParaRPr b="1" i="1"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3806916" y="1062645"/>
            <a:ext cx="1424940" cy="1341120"/>
          </a:xfrm>
          <a:prstGeom prst="ellipse">
            <a:avLst/>
          </a:prstGeom>
          <a:solidFill>
            <a:srgbClr val="FF0000"/>
          </a:solidFill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4034100" y="1389615"/>
            <a:ext cx="14523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Noun</a:t>
            </a:r>
            <a:endParaRPr b="1" i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5330916" y="1672245"/>
            <a:ext cx="1424940" cy="1341120"/>
          </a:xfrm>
          <a:prstGeom prst="ellipse">
            <a:avLst/>
          </a:prstGeom>
          <a:solidFill>
            <a:srgbClr val="002060"/>
          </a:solidFill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5395686" y="2008088"/>
            <a:ext cx="16764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Pronoun</a:t>
            </a:r>
            <a:endParaRPr b="1" i="1" sz="2000">
              <a:solidFill>
                <a:srgbClr val="FB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5330916" y="4741025"/>
            <a:ext cx="1424940" cy="1341120"/>
          </a:xfrm>
          <a:prstGeom prst="ellipse">
            <a:avLst/>
          </a:prstGeom>
          <a:solidFill>
            <a:srgbClr val="00B0F0"/>
          </a:solidFill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5512632" y="5120439"/>
            <a:ext cx="157396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1"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Verb</a:t>
            </a:r>
            <a:endParaRPr b="1" i="1" sz="1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3793061" y="5364480"/>
            <a:ext cx="1424940" cy="1341120"/>
          </a:xfrm>
          <a:prstGeom prst="ellipse">
            <a:avLst/>
          </a:prstGeom>
          <a:solidFill>
            <a:srgbClr val="7030A0"/>
          </a:solidFill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3886200" y="5671460"/>
            <a:ext cx="1905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Adverb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9"/>
          <p:cNvSpPr/>
          <p:nvPr/>
        </p:nvSpPr>
        <p:spPr>
          <a:xfrm>
            <a:off x="2213646" y="4761810"/>
            <a:ext cx="1424940" cy="1341120"/>
          </a:xfrm>
          <a:prstGeom prst="ellipse">
            <a:avLst/>
          </a:prstGeom>
          <a:solidFill>
            <a:srgbClr val="C4169F"/>
          </a:solidFill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2274755" y="5177251"/>
            <a:ext cx="133282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Preposition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1610971" y="3223955"/>
            <a:ext cx="1424940" cy="1341120"/>
          </a:xfrm>
          <a:prstGeom prst="ellipse">
            <a:avLst/>
          </a:prstGeom>
          <a:solidFill>
            <a:srgbClr val="92D050"/>
          </a:solidFill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1626803" y="3163501"/>
            <a:ext cx="154720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BF2F2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Conjunction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2199791" y="1686100"/>
            <a:ext cx="1424940" cy="1341120"/>
          </a:xfrm>
          <a:prstGeom prst="ellipse">
            <a:avLst/>
          </a:prstGeom>
          <a:solidFill>
            <a:schemeClr val="accent2"/>
          </a:solidFill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2423886" y="2072620"/>
            <a:ext cx="118803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Interjection</a:t>
            </a:r>
            <a:endParaRPr b="1" sz="2400">
              <a:solidFill>
                <a:srgbClr val="FB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6031230" y="3253360"/>
            <a:ext cx="1424940" cy="1341120"/>
          </a:xfrm>
          <a:prstGeom prst="ellipse">
            <a:avLst/>
          </a:prstGeom>
          <a:solidFill>
            <a:srgbClr val="00B050"/>
          </a:solidFill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6096000" y="3589203"/>
            <a:ext cx="16764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Adjective</a:t>
            </a:r>
            <a:endParaRPr b="1" i="1" sz="2000">
              <a:solidFill>
                <a:srgbClr val="FB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9"/>
          <p:cNvSpPr/>
          <p:nvPr/>
        </p:nvSpPr>
        <p:spPr>
          <a:xfrm>
            <a:off x="457200" y="376535"/>
            <a:ext cx="8458200" cy="461665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Parts of Speech words are classified according to their functions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/>
          <p:nvPr/>
        </p:nvSpPr>
        <p:spPr>
          <a:xfrm>
            <a:off x="533400" y="762000"/>
            <a:ext cx="8077200" cy="685800"/>
          </a:xfrm>
          <a:prstGeom prst="wedgeRectCallout">
            <a:avLst>
              <a:gd fmla="val -40737" name="adj1"/>
              <a:gd fmla="val 197349" name="adj2"/>
            </a:avLst>
          </a:prstGeom>
          <a:solidFill>
            <a:srgbClr val="EAF1DD"/>
          </a:solidFill>
          <a:ln cap="flat" cmpd="sng" w="571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noun ?</a:t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533399" y="3048000"/>
            <a:ext cx="8077201" cy="1354217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noun is a word used to name something: a person, a place, a thing or an idea.</a:t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0"/>
          <p:cNvSpPr txBox="1"/>
          <p:nvPr/>
        </p:nvSpPr>
        <p:spPr>
          <a:xfrm>
            <a:off x="2743200" y="5587425"/>
            <a:ext cx="5867400" cy="584775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Faruq,  table,  water,  Dhaka etc.</a:t>
            </a:r>
            <a:endParaRPr b="1" i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0"/>
          <p:cNvSpPr/>
          <p:nvPr/>
        </p:nvSpPr>
        <p:spPr>
          <a:xfrm>
            <a:off x="533399" y="5544246"/>
            <a:ext cx="2112819" cy="70415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AEEF3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/>
          <p:nvPr/>
        </p:nvSpPr>
        <p:spPr>
          <a:xfrm>
            <a:off x="609600" y="457200"/>
            <a:ext cx="8077200" cy="685800"/>
          </a:xfrm>
          <a:prstGeom prst="wedgeRectCallout">
            <a:avLst>
              <a:gd fmla="val -40737" name="adj1"/>
              <a:gd fmla="val 197349" name="adj2"/>
            </a:avLst>
          </a:prstGeom>
          <a:solidFill>
            <a:srgbClr val="262626"/>
          </a:solidFill>
          <a:ln cap="flat" cmpd="sng" w="571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pronoun ?</a:t>
            </a:r>
            <a:endParaRPr i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1"/>
          <p:cNvSpPr txBox="1"/>
          <p:nvPr/>
        </p:nvSpPr>
        <p:spPr>
          <a:xfrm>
            <a:off x="609599" y="2362200"/>
            <a:ext cx="8077201" cy="1200329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pronoun is a word that replaces a noun. It help us to avoid repetitions.</a:t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1"/>
          <p:cNvSpPr txBox="1"/>
          <p:nvPr/>
        </p:nvSpPr>
        <p:spPr>
          <a:xfrm>
            <a:off x="609599" y="5715000"/>
            <a:ext cx="8077201" cy="584775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Sadi</a:t>
            </a: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good boy. </a:t>
            </a:r>
            <a:r>
              <a:rPr b="1" i="1" lang="en-US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He</a:t>
            </a: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goes to school regularly.</a:t>
            </a:r>
            <a:endParaRPr b="1" i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1"/>
          <p:cNvSpPr/>
          <p:nvPr/>
        </p:nvSpPr>
        <p:spPr>
          <a:xfrm rot="2201808">
            <a:off x="29470" y="4450503"/>
            <a:ext cx="1457277" cy="58194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 b="1"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1" name="Google Shape;171;p21"/>
          <p:cNvCxnSpPr/>
          <p:nvPr/>
        </p:nvCxnSpPr>
        <p:spPr>
          <a:xfrm flipH="1" rot="10800000">
            <a:off x="1295400" y="5086350"/>
            <a:ext cx="2833913" cy="1905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2" name="Google Shape;172;p21"/>
          <p:cNvCxnSpPr/>
          <p:nvPr/>
        </p:nvCxnSpPr>
        <p:spPr>
          <a:xfrm>
            <a:off x="1328058" y="5109030"/>
            <a:ext cx="0" cy="68217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" name="Google Shape;173;p21"/>
          <p:cNvCxnSpPr/>
          <p:nvPr/>
        </p:nvCxnSpPr>
        <p:spPr>
          <a:xfrm>
            <a:off x="4129313" y="5062358"/>
            <a:ext cx="0" cy="728842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4" name="Google Shape;174;p21"/>
          <p:cNvSpPr/>
          <p:nvPr/>
        </p:nvSpPr>
        <p:spPr>
          <a:xfrm>
            <a:off x="1843314" y="4005926"/>
            <a:ext cx="2029779" cy="553622"/>
          </a:xfrm>
          <a:prstGeom prst="wedgeRectCallout">
            <a:avLst>
              <a:gd fmla="val -74485" name="adj1"/>
              <a:gd fmla="val 284305" name="adj2"/>
            </a:avLst>
          </a:prstGeom>
          <a:solidFill>
            <a:srgbClr val="00B0F0"/>
          </a:solidFill>
          <a:ln cap="flat" cmpd="sng" w="381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Noun</a:t>
            </a:r>
            <a:endParaRPr i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1"/>
          <p:cNvSpPr/>
          <p:nvPr/>
        </p:nvSpPr>
        <p:spPr>
          <a:xfrm>
            <a:off x="4953000" y="3886200"/>
            <a:ext cx="1845254" cy="553622"/>
          </a:xfrm>
          <a:prstGeom prst="wedgeRectCallout">
            <a:avLst>
              <a:gd fmla="val -88813" name="adj1"/>
              <a:gd fmla="val 309775" name="adj2"/>
            </a:avLst>
          </a:prstGeom>
          <a:solidFill>
            <a:srgbClr val="00B050"/>
          </a:solidFill>
          <a:ln cap="flat" cmpd="sng" w="381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Pronoun</a:t>
            </a:r>
            <a:endParaRPr i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/>
          <p:nvPr/>
        </p:nvSpPr>
        <p:spPr>
          <a:xfrm>
            <a:off x="533400" y="609600"/>
            <a:ext cx="8229600" cy="685800"/>
          </a:xfrm>
          <a:prstGeom prst="wedgeRectCallout">
            <a:avLst>
              <a:gd fmla="val -40737" name="adj1"/>
              <a:gd fmla="val 197349" name="adj2"/>
            </a:avLst>
          </a:prstGeom>
          <a:solidFill>
            <a:srgbClr val="17365D"/>
          </a:solidFill>
          <a:ln cap="flat" cmpd="sng" w="571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adjective ?</a:t>
            </a:r>
            <a:endParaRPr i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2"/>
          <p:cNvSpPr txBox="1"/>
          <p:nvPr/>
        </p:nvSpPr>
        <p:spPr>
          <a:xfrm>
            <a:off x="533400" y="2427982"/>
            <a:ext cx="8229600" cy="1077218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adjective modifies a noun or pronoun. The adjective comes before the noun.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2"/>
          <p:cNvSpPr txBox="1"/>
          <p:nvPr/>
        </p:nvSpPr>
        <p:spPr>
          <a:xfrm>
            <a:off x="533400" y="5181600"/>
            <a:ext cx="8229600" cy="584775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Sadi</a:t>
            </a: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</a:t>
            </a:r>
            <a:r>
              <a:rPr b="1" i="1" lang="en-US" sz="32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good</a:t>
            </a: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boy.  </a:t>
            </a:r>
            <a:r>
              <a:rPr b="1" i="1" lang="en-US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He</a:t>
            </a: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goes to school regularly.</a:t>
            </a:r>
            <a:endParaRPr b="1" i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2"/>
          <p:cNvSpPr/>
          <p:nvPr/>
        </p:nvSpPr>
        <p:spPr>
          <a:xfrm rot="2587156">
            <a:off x="42171" y="4288287"/>
            <a:ext cx="1457277" cy="58194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 b="1"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2"/>
          <p:cNvSpPr/>
          <p:nvPr/>
        </p:nvSpPr>
        <p:spPr>
          <a:xfrm>
            <a:off x="1371600" y="4267200"/>
            <a:ext cx="3268980" cy="292347"/>
          </a:xfrm>
          <a:prstGeom prst="wedgeRectCallout">
            <a:avLst>
              <a:gd fmla="val -46654" name="adj1"/>
              <a:gd fmla="val 285913" name="adj2"/>
            </a:avLst>
          </a:prstGeom>
          <a:solidFill>
            <a:srgbClr val="00B0F0"/>
          </a:solidFill>
          <a:ln cap="flat" cmpd="sng" w="381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2"/>
          <p:cNvSpPr/>
          <p:nvPr/>
        </p:nvSpPr>
        <p:spPr>
          <a:xfrm>
            <a:off x="1371600" y="4279654"/>
            <a:ext cx="3268980" cy="299606"/>
          </a:xfrm>
          <a:prstGeom prst="wedgeRectCallout">
            <a:avLst>
              <a:gd fmla="val 30954" name="adj1"/>
              <a:gd fmla="val 271019" name="adj2"/>
            </a:avLst>
          </a:prstGeom>
          <a:solidFill>
            <a:srgbClr val="00B050"/>
          </a:solidFill>
          <a:ln cap="flat" cmpd="sng" w="381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Noun/Pronoun</a:t>
            </a:r>
            <a:endParaRPr i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2"/>
          <p:cNvSpPr/>
          <p:nvPr/>
        </p:nvSpPr>
        <p:spPr>
          <a:xfrm>
            <a:off x="5105400" y="4267200"/>
            <a:ext cx="2232757" cy="506509"/>
          </a:xfrm>
          <a:prstGeom prst="wedgeRectCallout">
            <a:avLst>
              <a:gd fmla="val -155705" name="adj1"/>
              <a:gd fmla="val 148008" name="adj2"/>
            </a:avLst>
          </a:prstGeom>
          <a:solidFill>
            <a:srgbClr val="FF0000"/>
          </a:solidFill>
          <a:ln cap="flat" cmpd="sng" w="381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Adjective</a:t>
            </a:r>
            <a:endParaRPr i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2"/>
          <p:cNvSpPr/>
          <p:nvPr/>
        </p:nvSpPr>
        <p:spPr>
          <a:xfrm>
            <a:off x="2209800" y="5791200"/>
            <a:ext cx="609600" cy="9144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"/>
          <p:cNvSpPr txBox="1"/>
          <p:nvPr/>
        </p:nvSpPr>
        <p:spPr>
          <a:xfrm rot="-5400000">
            <a:off x="2133600" y="6172200"/>
            <a:ext cx="762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/>
          <p:nvPr/>
        </p:nvSpPr>
        <p:spPr>
          <a:xfrm>
            <a:off x="533400" y="685800"/>
            <a:ext cx="8077200" cy="685800"/>
          </a:xfrm>
          <a:prstGeom prst="wedgeRectCallout">
            <a:avLst>
              <a:gd fmla="val -40737" name="adj1"/>
              <a:gd fmla="val 197349" name="adj2"/>
            </a:avLst>
          </a:prstGeom>
          <a:solidFill>
            <a:srgbClr val="C00000"/>
          </a:solidFill>
          <a:ln cap="flat" cmpd="sng" w="571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verb ?</a:t>
            </a:r>
            <a:endParaRPr i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3"/>
          <p:cNvSpPr txBox="1"/>
          <p:nvPr/>
        </p:nvSpPr>
        <p:spPr>
          <a:xfrm>
            <a:off x="533400" y="2398476"/>
            <a:ext cx="8077200" cy="1569660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verb is a word which is used to indicate an action or a state of being, existence or possession etc.</a:t>
            </a:r>
            <a:endParaRPr i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23"/>
          <p:cNvSpPr txBox="1"/>
          <p:nvPr/>
        </p:nvSpPr>
        <p:spPr>
          <a:xfrm>
            <a:off x="1828800" y="5029200"/>
            <a:ext cx="6781800" cy="646331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</a:t>
            </a:r>
            <a:r>
              <a:rPr b="1" i="1"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goes</a:t>
            </a:r>
            <a:r>
              <a:rPr b="1" i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school regularly.</a:t>
            </a:r>
            <a:endParaRPr b="1" i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3"/>
          <p:cNvSpPr/>
          <p:nvPr/>
        </p:nvSpPr>
        <p:spPr>
          <a:xfrm rot="2201808">
            <a:off x="130364" y="4488105"/>
            <a:ext cx="1629480" cy="7217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 b="1"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3"/>
          <p:cNvSpPr/>
          <p:nvPr/>
        </p:nvSpPr>
        <p:spPr>
          <a:xfrm>
            <a:off x="4114800" y="4072751"/>
            <a:ext cx="1295401" cy="506509"/>
          </a:xfrm>
          <a:prstGeom prst="wedgeRectCallout">
            <a:avLst>
              <a:gd fmla="val -77370" name="adj1"/>
              <a:gd fmla="val 180604" name="adj2"/>
            </a:avLst>
          </a:prstGeom>
          <a:solidFill>
            <a:srgbClr val="FF0000"/>
          </a:solidFill>
          <a:ln cap="flat" cmpd="sng" w="381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verb</a:t>
            </a:r>
            <a:endParaRPr i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3"/>
          <p:cNvSpPr/>
          <p:nvPr/>
        </p:nvSpPr>
        <p:spPr>
          <a:xfrm>
            <a:off x="3263900" y="5740833"/>
            <a:ext cx="774700" cy="1040967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3"/>
          <p:cNvSpPr txBox="1"/>
          <p:nvPr/>
        </p:nvSpPr>
        <p:spPr>
          <a:xfrm rot="-5400000">
            <a:off x="3227604" y="6164471"/>
            <a:ext cx="847292" cy="387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"/>
          <p:cNvSpPr/>
          <p:nvPr/>
        </p:nvSpPr>
        <p:spPr>
          <a:xfrm>
            <a:off x="388784" y="381000"/>
            <a:ext cx="8298016" cy="685800"/>
          </a:xfrm>
          <a:prstGeom prst="wedgeRectCallout">
            <a:avLst>
              <a:gd fmla="val -40737" name="adj1"/>
              <a:gd fmla="val 197349" name="adj2"/>
            </a:avLst>
          </a:prstGeom>
          <a:solidFill>
            <a:srgbClr val="8CB3E3"/>
          </a:solidFill>
          <a:ln cap="flat" cmpd="sng" w="571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adverb ?</a:t>
            </a:r>
            <a:endParaRPr i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4"/>
          <p:cNvSpPr txBox="1"/>
          <p:nvPr/>
        </p:nvSpPr>
        <p:spPr>
          <a:xfrm>
            <a:off x="1752600" y="4800600"/>
            <a:ext cx="6934200" cy="646331"/>
          </a:xfrm>
          <a:prstGeom prst="rect">
            <a:avLst/>
          </a:prstGeom>
          <a:noFill/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goes to school </a:t>
            </a:r>
            <a:r>
              <a:rPr b="1" i="1"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regularly.</a:t>
            </a:r>
            <a:endParaRPr b="1" i="1"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4"/>
          <p:cNvSpPr/>
          <p:nvPr/>
        </p:nvSpPr>
        <p:spPr>
          <a:xfrm rot="2201808">
            <a:off x="336453" y="4084422"/>
            <a:ext cx="1457277" cy="85571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 b="1"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4"/>
          <p:cNvSpPr/>
          <p:nvPr/>
        </p:nvSpPr>
        <p:spPr>
          <a:xfrm>
            <a:off x="5961332" y="3733799"/>
            <a:ext cx="1582468" cy="457200"/>
          </a:xfrm>
          <a:prstGeom prst="wedgeRectCallout">
            <a:avLst>
              <a:gd fmla="val -52450" name="adj1"/>
              <a:gd fmla="val 221496" name="adj2"/>
            </a:avLst>
          </a:prstGeom>
          <a:solidFill>
            <a:srgbClr val="FF0000"/>
          </a:solidFill>
          <a:ln cap="flat" cmpd="sng" w="381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Adverb</a:t>
            </a:r>
            <a:endParaRPr i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4"/>
          <p:cNvSpPr/>
          <p:nvPr/>
        </p:nvSpPr>
        <p:spPr>
          <a:xfrm>
            <a:off x="5656532" y="5523131"/>
            <a:ext cx="685800" cy="1030069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4"/>
          <p:cNvSpPr txBox="1"/>
          <p:nvPr/>
        </p:nvSpPr>
        <p:spPr>
          <a:xfrm rot="-5400000">
            <a:off x="5570115" y="5952435"/>
            <a:ext cx="858619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modify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4"/>
          <p:cNvSpPr txBox="1"/>
          <p:nvPr/>
        </p:nvSpPr>
        <p:spPr>
          <a:xfrm>
            <a:off x="388783" y="2123182"/>
            <a:ext cx="8298018" cy="1077218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 adverb is a word that modifies a verb, an adjective or another adverb.</a:t>
            </a:r>
            <a:endParaRPr i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/>
          <p:nvPr/>
        </p:nvSpPr>
        <p:spPr>
          <a:xfrm>
            <a:off x="364588" y="533400"/>
            <a:ext cx="8398412" cy="685800"/>
          </a:xfrm>
          <a:prstGeom prst="wedgeRectCallout">
            <a:avLst>
              <a:gd fmla="val -40737" name="adj1"/>
              <a:gd fmla="val 197349" name="adj2"/>
            </a:avLst>
          </a:prstGeom>
          <a:solidFill>
            <a:srgbClr val="C2D59B"/>
          </a:solidFill>
          <a:ln cap="flat" cmpd="sng" w="57150">
            <a:solidFill>
              <a:srgbClr val="FDE9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Preposition ?</a:t>
            </a:r>
            <a:endParaRPr i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5"/>
          <p:cNvSpPr txBox="1"/>
          <p:nvPr/>
        </p:nvSpPr>
        <p:spPr>
          <a:xfrm>
            <a:off x="2195516" y="5029200"/>
            <a:ext cx="5729284" cy="646331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-US" sz="3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He</a:t>
            </a:r>
            <a:r>
              <a:rPr b="1" i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goes </a:t>
            </a:r>
            <a:r>
              <a:rPr b="1" i="1"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b="1" i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-US" sz="3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school</a:t>
            </a:r>
            <a:r>
              <a:rPr b="1" i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regularly.</a:t>
            </a:r>
            <a:endParaRPr b="1" i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5"/>
          <p:cNvSpPr/>
          <p:nvPr/>
        </p:nvSpPr>
        <p:spPr>
          <a:xfrm rot="1568523">
            <a:off x="655461" y="4558472"/>
            <a:ext cx="1457277" cy="58194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 b="1"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5"/>
          <p:cNvSpPr/>
          <p:nvPr/>
        </p:nvSpPr>
        <p:spPr>
          <a:xfrm>
            <a:off x="5060158" y="3892550"/>
            <a:ext cx="1828801" cy="495300"/>
          </a:xfrm>
          <a:prstGeom prst="wedgeRectCallout">
            <a:avLst>
              <a:gd fmla="val -91700" name="adj1"/>
              <a:gd fmla="val 211652" name="adj2"/>
            </a:avLst>
          </a:prstGeom>
          <a:solidFill>
            <a:srgbClr val="FF0000"/>
          </a:solidFill>
          <a:ln cap="flat" cmpd="sng" w="381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Preposition</a:t>
            </a:r>
            <a:endParaRPr i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5"/>
          <p:cNvSpPr/>
          <p:nvPr/>
        </p:nvSpPr>
        <p:spPr>
          <a:xfrm>
            <a:off x="3886200" y="5706992"/>
            <a:ext cx="685800" cy="99860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5"/>
          <p:cNvSpPr txBox="1"/>
          <p:nvPr/>
        </p:nvSpPr>
        <p:spPr>
          <a:xfrm rot="-5400000">
            <a:off x="3815521" y="6120554"/>
            <a:ext cx="827158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modify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5"/>
          <p:cNvSpPr txBox="1"/>
          <p:nvPr/>
        </p:nvSpPr>
        <p:spPr>
          <a:xfrm>
            <a:off x="440787" y="2300407"/>
            <a:ext cx="8322213" cy="1384995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Preposition are words that connect a noun or pronoun to another word in a sentence.</a:t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2" name="Google Shape;222;p25"/>
          <p:cNvCxnSpPr/>
          <p:nvPr/>
        </p:nvCxnSpPr>
        <p:spPr>
          <a:xfrm flipH="1" rot="10800000">
            <a:off x="2514600" y="4782456"/>
            <a:ext cx="2346960" cy="363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3" name="Google Shape;223;p25"/>
          <p:cNvCxnSpPr/>
          <p:nvPr/>
        </p:nvCxnSpPr>
        <p:spPr>
          <a:xfrm>
            <a:off x="2621280" y="4786086"/>
            <a:ext cx="0" cy="38100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4" name="Google Shape;224;p25"/>
          <p:cNvCxnSpPr/>
          <p:nvPr/>
        </p:nvCxnSpPr>
        <p:spPr>
          <a:xfrm>
            <a:off x="4780658" y="4800600"/>
            <a:ext cx="0" cy="38100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6"/>
          <p:cNvSpPr/>
          <p:nvPr/>
        </p:nvSpPr>
        <p:spPr>
          <a:xfrm>
            <a:off x="520700" y="508000"/>
            <a:ext cx="8077200" cy="635000"/>
          </a:xfrm>
          <a:prstGeom prst="wedgeRectCallout">
            <a:avLst>
              <a:gd fmla="val -40737" name="adj1"/>
              <a:gd fmla="val 197349" name="adj2"/>
            </a:avLst>
          </a:prstGeom>
          <a:solidFill>
            <a:srgbClr val="FABF8E"/>
          </a:solidFill>
          <a:ln cap="flat" cmpd="sng" w="5715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conjunction?</a:t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6"/>
          <p:cNvSpPr txBox="1"/>
          <p:nvPr/>
        </p:nvSpPr>
        <p:spPr>
          <a:xfrm>
            <a:off x="1966916" y="5181600"/>
            <a:ext cx="6630984" cy="584775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 is poor      </a:t>
            </a:r>
            <a:r>
              <a:rPr b="1" i="1" lang="en-US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but</a:t>
            </a: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his brother is rich.</a:t>
            </a:r>
            <a:endParaRPr b="1" i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6"/>
          <p:cNvSpPr/>
          <p:nvPr/>
        </p:nvSpPr>
        <p:spPr>
          <a:xfrm rot="1568523">
            <a:off x="379030" y="4473165"/>
            <a:ext cx="1457277" cy="75999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 b="1"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6"/>
          <p:cNvSpPr/>
          <p:nvPr/>
        </p:nvSpPr>
        <p:spPr>
          <a:xfrm>
            <a:off x="5791200" y="3917630"/>
            <a:ext cx="2232757" cy="469357"/>
          </a:xfrm>
          <a:prstGeom prst="wedgeRectCallout">
            <a:avLst>
              <a:gd fmla="val -96956" name="adj1"/>
              <a:gd fmla="val 265233" name="adj2"/>
            </a:avLst>
          </a:prstGeom>
          <a:solidFill>
            <a:srgbClr val="FF0000"/>
          </a:solidFill>
          <a:ln cap="flat" cmpd="sng" w="381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conjunction</a:t>
            </a:r>
            <a:endParaRPr i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6"/>
          <p:cNvSpPr/>
          <p:nvPr/>
        </p:nvSpPr>
        <p:spPr>
          <a:xfrm>
            <a:off x="4343400" y="5783192"/>
            <a:ext cx="685800" cy="92240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6"/>
          <p:cNvSpPr txBox="1"/>
          <p:nvPr/>
        </p:nvSpPr>
        <p:spPr>
          <a:xfrm rot="-5400000">
            <a:off x="4310821" y="6158654"/>
            <a:ext cx="750958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adjust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6"/>
          <p:cNvSpPr txBox="1"/>
          <p:nvPr/>
        </p:nvSpPr>
        <p:spPr>
          <a:xfrm>
            <a:off x="520699" y="2504182"/>
            <a:ext cx="8077201" cy="1077218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Conjunctions join together words, phrases and clauses.</a:t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6" name="Google Shape;236;p26"/>
          <p:cNvCxnSpPr/>
          <p:nvPr/>
        </p:nvCxnSpPr>
        <p:spPr>
          <a:xfrm>
            <a:off x="2395543" y="4876800"/>
            <a:ext cx="4125762" cy="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p26"/>
          <p:cNvCxnSpPr/>
          <p:nvPr/>
        </p:nvCxnSpPr>
        <p:spPr>
          <a:xfrm>
            <a:off x="2438400" y="4880430"/>
            <a:ext cx="0" cy="38100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8" name="Google Shape;238;p26"/>
          <p:cNvCxnSpPr/>
          <p:nvPr/>
        </p:nvCxnSpPr>
        <p:spPr>
          <a:xfrm>
            <a:off x="6477000" y="4894944"/>
            <a:ext cx="0" cy="38100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7"/>
          <p:cNvSpPr/>
          <p:nvPr/>
        </p:nvSpPr>
        <p:spPr>
          <a:xfrm>
            <a:off x="364588" y="457200"/>
            <a:ext cx="8322212" cy="685800"/>
          </a:xfrm>
          <a:prstGeom prst="wedgeRectCallout">
            <a:avLst>
              <a:gd fmla="val -40737" name="adj1"/>
              <a:gd fmla="val 197349" name="adj2"/>
            </a:avLst>
          </a:prstGeom>
          <a:solidFill>
            <a:srgbClr val="C00000"/>
          </a:solidFill>
          <a:ln cap="flat" cmpd="sng" w="5715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interjection ?</a:t>
            </a:r>
            <a:endParaRPr i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7"/>
          <p:cNvSpPr txBox="1"/>
          <p:nvPr/>
        </p:nvSpPr>
        <p:spPr>
          <a:xfrm>
            <a:off x="1966916" y="4876800"/>
            <a:ext cx="6719883" cy="584775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Hurrah !</a:t>
            </a: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 have won the game .</a:t>
            </a:r>
            <a:endParaRPr b="1" i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7"/>
          <p:cNvSpPr/>
          <p:nvPr/>
        </p:nvSpPr>
        <p:spPr>
          <a:xfrm>
            <a:off x="3505200" y="3581400"/>
            <a:ext cx="2232757" cy="502039"/>
          </a:xfrm>
          <a:prstGeom prst="wedgeRectCallout">
            <a:avLst>
              <a:gd fmla="val -73960" name="adj1"/>
              <a:gd fmla="val 236761" name="adj2"/>
            </a:avLst>
          </a:prstGeom>
          <a:solidFill>
            <a:srgbClr val="FF0000"/>
          </a:solidFill>
          <a:ln cap="flat" cmpd="sng" w="381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interjection</a:t>
            </a:r>
            <a:endParaRPr i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7"/>
          <p:cNvSpPr/>
          <p:nvPr/>
        </p:nvSpPr>
        <p:spPr>
          <a:xfrm>
            <a:off x="2286000" y="5554592"/>
            <a:ext cx="685800" cy="122720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7"/>
          <p:cNvSpPr txBox="1"/>
          <p:nvPr/>
        </p:nvSpPr>
        <p:spPr>
          <a:xfrm rot="-5400000">
            <a:off x="2101021" y="6082454"/>
            <a:ext cx="1055758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feeling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7"/>
          <p:cNvSpPr txBox="1"/>
          <p:nvPr/>
        </p:nvSpPr>
        <p:spPr>
          <a:xfrm>
            <a:off x="364586" y="2398476"/>
            <a:ext cx="8322213" cy="1077218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Interjections are words used to express emotional states.</a:t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7"/>
          <p:cNvSpPr/>
          <p:nvPr/>
        </p:nvSpPr>
        <p:spPr>
          <a:xfrm rot="1568523">
            <a:off x="451098" y="4367085"/>
            <a:ext cx="1457277" cy="73103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 b="1"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"/>
          <p:cNvSpPr/>
          <p:nvPr/>
        </p:nvSpPr>
        <p:spPr>
          <a:xfrm>
            <a:off x="228600" y="533400"/>
            <a:ext cx="8610600" cy="990600"/>
          </a:xfrm>
          <a:prstGeom prst="flowChartProcess">
            <a:avLst/>
          </a:prstGeom>
          <a:solidFill>
            <a:srgbClr val="0070C0"/>
          </a:solidFill>
          <a:ln cap="flat" cmpd="sng" w="5715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Pair Work</a:t>
            </a:r>
            <a:endParaRPr b="1" sz="3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8"/>
          <p:cNvSpPr txBox="1"/>
          <p:nvPr/>
        </p:nvSpPr>
        <p:spPr>
          <a:xfrm>
            <a:off x="609600" y="6135469"/>
            <a:ext cx="800099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How many kind parts of speech ?</a:t>
            </a:r>
            <a:endParaRPr b="1" i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0" y="1752600"/>
            <a:ext cx="4000477" cy="41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350" y="1676400"/>
            <a:ext cx="4129050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228600"/>
            <a:ext cx="8382000" cy="63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"/>
          <p:cNvSpPr/>
          <p:nvPr/>
        </p:nvSpPr>
        <p:spPr>
          <a:xfrm>
            <a:off x="495300" y="457200"/>
            <a:ext cx="8267700" cy="990600"/>
          </a:xfrm>
          <a:prstGeom prst="flowChartProcess">
            <a:avLst/>
          </a:prstGeom>
          <a:solidFill>
            <a:srgbClr val="C5D8F1"/>
          </a:solidFill>
          <a:ln cap="flat" cmpd="sng" w="5715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 Work</a:t>
            </a:r>
            <a:endParaRPr b="1"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30"/>
          <p:cNvSpPr txBox="1"/>
          <p:nvPr/>
        </p:nvSpPr>
        <p:spPr>
          <a:xfrm>
            <a:off x="495300" y="5997714"/>
            <a:ext cx="8267700" cy="707886"/>
          </a:xfrm>
          <a:prstGeom prst="rect">
            <a:avLst/>
          </a:prstGeom>
          <a:noFill/>
          <a:ln cap="flat" cmpd="sng" w="9525">
            <a:solidFill>
              <a:srgbClr val="538C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With example discussion</a:t>
            </a:r>
            <a:r>
              <a:rPr i="1" lang="en-US" sz="4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n-US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noun &amp; pronoun</a:t>
            </a:r>
            <a:r>
              <a:rPr i="1" lang="en-US" sz="3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i="1" sz="2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600" y="1615439"/>
            <a:ext cx="5943600" cy="4251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1"/>
          <p:cNvSpPr/>
          <p:nvPr/>
        </p:nvSpPr>
        <p:spPr>
          <a:xfrm>
            <a:off x="533400" y="381000"/>
            <a:ext cx="8153400" cy="990600"/>
          </a:xfrm>
          <a:prstGeom prst="flowChartProcess">
            <a:avLst/>
          </a:prstGeom>
          <a:solidFill>
            <a:srgbClr val="B2A0C7"/>
          </a:solidFill>
          <a:ln cap="flat" cmpd="sng" w="5715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HOME WORK</a:t>
            </a:r>
            <a:endParaRPr b="1" sz="3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1"/>
          <p:cNvSpPr txBox="1"/>
          <p:nvPr/>
        </p:nvSpPr>
        <p:spPr>
          <a:xfrm>
            <a:off x="533400" y="5420380"/>
            <a:ext cx="8153400" cy="1077218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kind the Parts of speech will mention it .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1524000"/>
            <a:ext cx="5105400" cy="3604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76200"/>
            <a:ext cx="8915400" cy="6724650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2" name="Google Shape;282;p32"/>
          <p:cNvSpPr/>
          <p:nvPr/>
        </p:nvSpPr>
        <p:spPr>
          <a:xfrm>
            <a:off x="0" y="304800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35FD7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